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8" r:id="rId11"/>
    <p:sldId id="270" r:id="rId12"/>
    <p:sldId id="271" r:id="rId13"/>
    <p:sldId id="272" r:id="rId14"/>
  </p:sldIdLst>
  <p:sldSz cx="9144000" cy="6858000" type="letter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0143"/>
    <a:srgbClr val="AD0042"/>
    <a:srgbClr val="8A8D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92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9E35A-AD78-42B2-AF93-473DF0C5C37F}" type="datetimeFigureOut">
              <a:rPr lang="en-US" smtClean="0"/>
              <a:t>3/1/2016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37C18-695F-48F6-82B6-8525FEBAC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672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037C18-695F-48F6-82B6-8525FEBACED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92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B8E6-54AE-46A9-AC19-65D654D74F43}" type="datetimeFigureOut">
              <a:rPr lang="en-US" smtClean="0"/>
              <a:t>3/1/2016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6E329-9BCE-40B9-81DF-6267B19EE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098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B8E6-54AE-46A9-AC19-65D654D74F43}" type="datetimeFigureOut">
              <a:rPr lang="en-US" smtClean="0"/>
              <a:t>3/1/2016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6E329-9BCE-40B9-81DF-6267B19EE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688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B8E6-54AE-46A9-AC19-65D654D74F43}" type="datetimeFigureOut">
              <a:rPr lang="en-US" smtClean="0"/>
              <a:t>3/1/2016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6E329-9BCE-40B9-81DF-6267B19EE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51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B8E6-54AE-46A9-AC19-65D654D74F43}" type="datetimeFigureOut">
              <a:rPr lang="en-US" smtClean="0"/>
              <a:t>3/1/2016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6E329-9BCE-40B9-81DF-6267B19EE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573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B8E6-54AE-46A9-AC19-65D654D74F43}" type="datetimeFigureOut">
              <a:rPr lang="en-US" smtClean="0"/>
              <a:t>3/1/2016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6E329-9BCE-40B9-81DF-6267B19EE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150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B8E6-54AE-46A9-AC19-65D654D74F43}" type="datetimeFigureOut">
              <a:rPr lang="en-US" smtClean="0"/>
              <a:t>3/1/2016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6E329-9BCE-40B9-81DF-6267B19EE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13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B8E6-54AE-46A9-AC19-65D654D74F43}" type="datetimeFigureOut">
              <a:rPr lang="en-US" smtClean="0"/>
              <a:t>3/1/2016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6E329-9BCE-40B9-81DF-6267B19EE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3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B8E6-54AE-46A9-AC19-65D654D74F43}" type="datetimeFigureOut">
              <a:rPr lang="en-US" smtClean="0"/>
              <a:t>3/1/2016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6E329-9BCE-40B9-81DF-6267B19EE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378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B8E6-54AE-46A9-AC19-65D654D74F43}" type="datetimeFigureOut">
              <a:rPr lang="en-US" smtClean="0"/>
              <a:t>3/1/2016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6E329-9BCE-40B9-81DF-6267B19EE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97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B8E6-54AE-46A9-AC19-65D654D74F43}" type="datetimeFigureOut">
              <a:rPr lang="en-US" smtClean="0"/>
              <a:t>3/1/2016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6E329-9BCE-40B9-81DF-6267B19EE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342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B8E6-54AE-46A9-AC19-65D654D74F43}" type="datetimeFigureOut">
              <a:rPr lang="en-US" smtClean="0"/>
              <a:t>3/1/2016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6E329-9BCE-40B9-81DF-6267B19EE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6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EED1D0"/>
            </a:gs>
            <a:gs pos="0">
              <a:schemeClr val="accent2">
                <a:lumMod val="0"/>
                <a:lumOff val="10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3B8E6-54AE-46A9-AC19-65D654D74F43}" type="datetimeFigureOut">
              <a:rPr lang="en-US" smtClean="0"/>
              <a:t>3/1/2016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6E329-9BCE-40B9-81DF-6267B19EEFC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113659"/>
            <a:ext cx="761999" cy="698304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38200" y="6538912"/>
            <a:ext cx="1790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MSA Style Guide V0.21</a:t>
            </a:r>
            <a:endParaRPr lang="en-US" sz="120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074503"/>
            <a:ext cx="762000" cy="77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36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Math and Science Academy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Brand Standards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Version .21, Dec 2nd, 2015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86571"/>
            <a:ext cx="4831307" cy="4427457"/>
          </a:xfrm>
        </p:spPr>
      </p:pic>
    </p:spTree>
    <p:extLst>
      <p:ext uri="{BB962C8B-B14F-4D97-AF65-F5344CB8AC3E}">
        <p14:creationId xmlns:p14="http://schemas.microsoft.com/office/powerpoint/2010/main" val="26800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Table Of Contents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Brand Basics</a:t>
            </a:r>
          </a:p>
          <a:p>
            <a:pPr lvl="1"/>
            <a:r>
              <a:rPr lang="en-US" sz="2400" dirty="0" smtClean="0"/>
              <a:t>Who We Are</a:t>
            </a:r>
          </a:p>
          <a:p>
            <a:pPr lvl="1"/>
            <a:r>
              <a:rPr lang="en-US" sz="2400" dirty="0" smtClean="0"/>
              <a:t>How To Represent Us</a:t>
            </a:r>
          </a:p>
          <a:p>
            <a:r>
              <a:rPr lang="en-US" sz="2400" dirty="0" smtClean="0"/>
              <a:t>Color Palette’s</a:t>
            </a:r>
          </a:p>
          <a:p>
            <a:r>
              <a:rPr lang="en-US" sz="2400" dirty="0" smtClean="0"/>
              <a:t>Typography</a:t>
            </a:r>
          </a:p>
          <a:p>
            <a:r>
              <a:rPr lang="en-US" sz="2400" dirty="0" smtClean="0"/>
              <a:t>Logo’s and Usage Requirements</a:t>
            </a:r>
          </a:p>
          <a:p>
            <a:r>
              <a:rPr lang="en-US" sz="2400" dirty="0" smtClean="0"/>
              <a:t>Resources For Further Guidance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680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What Is The MSA Brand?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Our brand is what students, </a:t>
            </a:r>
            <a:r>
              <a:rPr lang="en-US" sz="2400" dirty="0" smtClean="0"/>
              <a:t>parents, academics</a:t>
            </a:r>
            <a:r>
              <a:rPr lang="en-US" sz="2400" dirty="0"/>
              <a:t>, alumni, public servants, </a:t>
            </a:r>
            <a:r>
              <a:rPr lang="en-US" sz="2400" dirty="0" smtClean="0"/>
              <a:t>corporations, countries</a:t>
            </a:r>
            <a:r>
              <a:rPr lang="en-US" sz="2400" dirty="0"/>
              <a:t>, and outside observers all </a:t>
            </a:r>
            <a:r>
              <a:rPr lang="en-US" sz="2400" dirty="0" smtClean="0"/>
              <a:t>think, feel</a:t>
            </a:r>
            <a:r>
              <a:rPr lang="en-US" sz="2400" dirty="0"/>
              <a:t>, and respond to when they hear the </a:t>
            </a:r>
            <a:r>
              <a:rPr lang="en-US" sz="2400" dirty="0" smtClean="0"/>
              <a:t>words “Math and Science Academy” or “MSA”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6311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How To Represent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Proud</a:t>
            </a:r>
          </a:p>
          <a:p>
            <a:r>
              <a:rPr lang="en-US" sz="2400" dirty="0" smtClean="0"/>
              <a:t>Hardworking</a:t>
            </a:r>
          </a:p>
          <a:p>
            <a:r>
              <a:rPr lang="en-US" sz="2400" dirty="0" smtClean="0"/>
              <a:t>“Geeky” or “Nerdy”, but not un-hip</a:t>
            </a:r>
          </a:p>
          <a:p>
            <a:r>
              <a:rPr lang="en-US" sz="2400" dirty="0" smtClean="0"/>
              <a:t>Successful</a:t>
            </a:r>
          </a:p>
          <a:p>
            <a:r>
              <a:rPr lang="en-US" sz="2400" dirty="0" smtClean="0"/>
              <a:t>Humble, Serving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6762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Color Palette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/>
              <a:t>Primary Color: </a:t>
            </a:r>
            <a:r>
              <a:rPr lang="en-US" sz="2000" dirty="0" smtClean="0"/>
              <a:t>Maroon</a:t>
            </a:r>
          </a:p>
          <a:p>
            <a:pPr lvl="1"/>
            <a:r>
              <a:rPr lang="en-US" sz="1600" dirty="0" smtClean="0"/>
              <a:t>PMS: SolidCoat1945C</a:t>
            </a:r>
          </a:p>
          <a:p>
            <a:pPr lvl="1"/>
            <a:r>
              <a:rPr lang="en-US" sz="1600" dirty="0" smtClean="0"/>
              <a:t>HEX: #ad0143</a:t>
            </a:r>
          </a:p>
          <a:p>
            <a:pPr lvl="1"/>
            <a:r>
              <a:rPr lang="en-US" sz="1600" dirty="0" smtClean="0"/>
              <a:t>R173, G1, B67</a:t>
            </a:r>
          </a:p>
          <a:p>
            <a:r>
              <a:rPr lang="en-US" sz="2000" b="1" dirty="0" smtClean="0"/>
              <a:t>Secondary Color (Accent): </a:t>
            </a:r>
            <a:r>
              <a:rPr lang="en-US" sz="2000" dirty="0" smtClean="0"/>
              <a:t>Silver</a:t>
            </a:r>
          </a:p>
          <a:p>
            <a:pPr lvl="1"/>
            <a:r>
              <a:rPr lang="en-US" sz="1600" dirty="0" smtClean="0"/>
              <a:t>PMS: </a:t>
            </a:r>
            <a:r>
              <a:rPr lang="en-US" sz="1600" dirty="0" err="1" smtClean="0"/>
              <a:t>SolidCoat</a:t>
            </a:r>
            <a:r>
              <a:rPr lang="en-US" sz="1600" dirty="0" smtClean="0"/>
              <a:t> 877c</a:t>
            </a:r>
          </a:p>
          <a:p>
            <a:pPr lvl="1"/>
            <a:r>
              <a:rPr lang="en-US" sz="1600" dirty="0" smtClean="0"/>
              <a:t>HEX: #8a8d8e</a:t>
            </a:r>
          </a:p>
          <a:p>
            <a:pPr lvl="1"/>
            <a:r>
              <a:rPr lang="en-US" sz="1600" dirty="0" smtClean="0"/>
              <a:t>R138, G141, B142</a:t>
            </a:r>
          </a:p>
          <a:p>
            <a:r>
              <a:rPr lang="en-US" sz="2000" b="1" dirty="0" smtClean="0"/>
              <a:t>Additional Color: </a:t>
            </a:r>
            <a:r>
              <a:rPr lang="en-US" sz="2000" dirty="0" smtClean="0"/>
              <a:t>Black</a:t>
            </a:r>
          </a:p>
          <a:p>
            <a:endParaRPr lang="en-US" sz="1800" dirty="0" smtClean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6705600" y="1507621"/>
            <a:ext cx="1828800" cy="1464179"/>
          </a:xfrm>
          <a:prstGeom prst="rect">
            <a:avLst/>
          </a:prstGeom>
          <a:solidFill>
            <a:srgbClr val="AD0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705600" y="2971800"/>
            <a:ext cx="1828800" cy="1464179"/>
          </a:xfrm>
          <a:prstGeom prst="rect">
            <a:avLst/>
          </a:prstGeom>
          <a:solidFill>
            <a:srgbClr val="8A8D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705600" y="4435979"/>
            <a:ext cx="1828800" cy="14641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74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Typography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Gnolane</a:t>
            </a:r>
            <a:r>
              <a:rPr lang="en-US" sz="2400" dirty="0" smtClean="0"/>
              <a:t> or Arial for headers containing the school name </a:t>
            </a:r>
          </a:p>
          <a:p>
            <a:r>
              <a:rPr lang="en-US" sz="2400" dirty="0" smtClean="0"/>
              <a:t>Official MSA Documents and letters should be formatted in Arial or Times New Roman, or a similar font.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928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Logos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MSA Has 1 Corporate Logo, with 3 acceptable deviations:</a:t>
            </a:r>
          </a:p>
          <a:p>
            <a:pPr lvl="1"/>
            <a:r>
              <a:rPr lang="en-US" sz="1400" dirty="0" smtClean="0"/>
              <a:t>Full Color On Light </a:t>
            </a:r>
            <a:r>
              <a:rPr lang="en-US" sz="1400" dirty="0" smtClean="0"/>
              <a:t>Background</a:t>
            </a:r>
            <a:endParaRPr lang="en-US" sz="1800" dirty="0" smtClean="0"/>
          </a:p>
          <a:p>
            <a:pPr lvl="1"/>
            <a:r>
              <a:rPr lang="en-US" sz="1400" dirty="0" smtClean="0"/>
              <a:t>Black On Light </a:t>
            </a:r>
            <a:r>
              <a:rPr lang="en-US" sz="1400" dirty="0" smtClean="0"/>
              <a:t>Background</a:t>
            </a:r>
            <a:endParaRPr lang="en-US" sz="1400" dirty="0" smtClean="0"/>
          </a:p>
          <a:p>
            <a:pPr lvl="1"/>
            <a:r>
              <a:rPr lang="en-US" sz="1400" dirty="0" smtClean="0"/>
              <a:t>White On Dark </a:t>
            </a:r>
            <a:r>
              <a:rPr lang="en-US" sz="1400" dirty="0" smtClean="0"/>
              <a:t>Background</a:t>
            </a:r>
            <a:endParaRPr lang="en-US" sz="1400" dirty="0" smtClean="0"/>
          </a:p>
          <a:p>
            <a:pPr lvl="1"/>
            <a:r>
              <a:rPr lang="en-US" sz="1400" dirty="0" smtClean="0"/>
              <a:t>No Other Color Variations Should be used</a:t>
            </a:r>
            <a:r>
              <a:rPr lang="en-US" sz="1400" dirty="0" smtClean="0"/>
              <a:t>!</a:t>
            </a:r>
          </a:p>
          <a:p>
            <a:r>
              <a:rPr lang="en-US" sz="2000" dirty="0" smtClean="0"/>
              <a:t>MSA Logo should contain the ® as </a:t>
            </a:r>
            <a:br>
              <a:rPr lang="en-US" sz="2000" dirty="0" smtClean="0"/>
            </a:br>
            <a:r>
              <a:rPr lang="en-US" sz="2000" dirty="0" smtClean="0"/>
              <a:t>it is a registered trademark (10/1/2016)</a:t>
            </a:r>
            <a:endParaRPr lang="en-US" sz="2000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090" y="1223554"/>
            <a:ext cx="1496710" cy="13715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913" y="2658132"/>
            <a:ext cx="1496710" cy="13715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1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913" y="4110128"/>
            <a:ext cx="1496710" cy="137159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22053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Logo Usage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This Logo should be used for all business</a:t>
            </a:r>
            <a:br>
              <a:rPr lang="en-US" sz="1800" dirty="0" smtClean="0"/>
            </a:br>
            <a:r>
              <a:rPr lang="en-US" sz="1800" dirty="0" smtClean="0"/>
              <a:t>dealings with the school (letter head, </a:t>
            </a:r>
            <a:br>
              <a:rPr lang="en-US" sz="1800" dirty="0" smtClean="0"/>
            </a:br>
            <a:r>
              <a:rPr lang="en-US" sz="1800" dirty="0" smtClean="0"/>
              <a:t>advertisements, etc.)</a:t>
            </a:r>
          </a:p>
          <a:p>
            <a:r>
              <a:rPr lang="en-US" sz="1800" dirty="0" smtClean="0"/>
              <a:t>It should be the only logo used with MSA</a:t>
            </a:r>
            <a:br>
              <a:rPr lang="en-US" sz="1800" dirty="0" smtClean="0"/>
            </a:br>
            <a:r>
              <a:rPr lang="en-US" sz="1800" dirty="0" smtClean="0"/>
              <a:t>branded apparel.</a:t>
            </a:r>
          </a:p>
          <a:p>
            <a:r>
              <a:rPr lang="en-US" sz="1800" dirty="0" smtClean="0"/>
              <a:t>Logo should be positioned in upper right corner </a:t>
            </a:r>
            <a:br>
              <a:rPr lang="en-US" sz="1800" dirty="0" smtClean="0"/>
            </a:br>
            <a:r>
              <a:rPr lang="en-US" sz="1800" dirty="0" smtClean="0"/>
              <a:t>of MSA apparel, similar to the image on the right.</a:t>
            </a:r>
          </a:p>
          <a:p>
            <a:r>
              <a:rPr lang="en-US" sz="1800" dirty="0" smtClean="0"/>
              <a:t>Avoid anything “interfering” with the logo such 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>as added flourish.</a:t>
            </a:r>
          </a:p>
          <a:p>
            <a:r>
              <a:rPr lang="en-US" sz="1800" dirty="0" smtClean="0"/>
              <a:t>Questions about whether or not a usage of the logo is appropriate should be submitted to the Director for approval prior to usage.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6330249"/>
              </p:ext>
            </p:extLst>
          </p:nvPr>
        </p:nvGraphicFramePr>
        <p:xfrm>
          <a:off x="5867400" y="1600200"/>
          <a:ext cx="2540000" cy="248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Image" r:id="rId3" imgW="2539440" imgH="2488680" progId="Photoshop.Image.14">
                  <p:embed/>
                </p:oleObj>
              </mc:Choice>
              <mc:Fallback>
                <p:oleObj name="Image" r:id="rId3" imgW="2539440" imgH="2488680" progId="Photoshop.Image.1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67400" y="1600200"/>
                        <a:ext cx="2540000" cy="248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98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Mascots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MSA has 1 official mascots that can be used by teams: </a:t>
            </a:r>
            <a:r>
              <a:rPr lang="en-US" sz="2400" dirty="0"/>
              <a:t>The </a:t>
            </a:r>
            <a:r>
              <a:rPr lang="en-US" sz="2400" dirty="0" smtClean="0"/>
              <a:t>Dragon </a:t>
            </a:r>
          </a:p>
          <a:p>
            <a:r>
              <a:rPr lang="en-US" sz="2400" dirty="0" smtClean="0"/>
              <a:t>This Mascot must be used with all MSHSL based teams. </a:t>
            </a:r>
          </a:p>
          <a:p>
            <a:r>
              <a:rPr lang="en-US" sz="2400" dirty="0"/>
              <a:t>Non-MSHSL Teams </a:t>
            </a:r>
            <a:r>
              <a:rPr lang="en-US" sz="2400" dirty="0" smtClean="0"/>
              <a:t>May choose to use their own mascot with approval of the school.</a:t>
            </a:r>
          </a:p>
          <a:p>
            <a:r>
              <a:rPr lang="en-US" sz="2400" dirty="0" smtClean="0"/>
              <a:t>The Fighting Calculators is reserved for the MSA Robotics Team, and should not be used for any other MSA Team without consent of the Robotics Team.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264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Mascots (The Dragon)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17638"/>
            <a:ext cx="8686800" cy="497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92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Mascots (The Dragon)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The Dragon may be cropped, but not altered in any other way. The board would rather the full </a:t>
            </a:r>
            <a:br>
              <a:rPr lang="en-US" sz="2400" dirty="0" smtClean="0"/>
            </a:br>
            <a:r>
              <a:rPr lang="en-US" sz="2400" dirty="0" smtClean="0"/>
              <a:t>dragon be used whenever possible.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77519"/>
            <a:ext cx="4495800" cy="458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32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Mascots (The Dragon)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A Color Version Also Exists Should It Be Needed. Our Dragon always uses the MSA Colors (Maroon, Silver, Black)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3038205"/>
            <a:ext cx="5715000" cy="327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82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Version History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0.21 – Added in ® details.</a:t>
            </a:r>
          </a:p>
          <a:p>
            <a:r>
              <a:rPr lang="en-US" sz="2400" dirty="0" smtClean="0"/>
              <a:t>0.20 – Initial Approved Version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870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370</Words>
  <Application>Microsoft Office PowerPoint</Application>
  <PresentationFormat>Letter Paper (8.5x11 in)</PresentationFormat>
  <Paragraphs>76</Paragraphs>
  <Slides>13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Office Theme</vt:lpstr>
      <vt:lpstr>Image</vt:lpstr>
      <vt:lpstr>Math and Science Academy  Brand Standards</vt:lpstr>
      <vt:lpstr>Table Of Contents</vt:lpstr>
      <vt:lpstr>What Is The MSA Brand?</vt:lpstr>
      <vt:lpstr>How To Represent Us</vt:lpstr>
      <vt:lpstr>Color Palette</vt:lpstr>
      <vt:lpstr>Typography</vt:lpstr>
      <vt:lpstr>Logos</vt:lpstr>
      <vt:lpstr>Logo Usage</vt:lpstr>
      <vt:lpstr>Mascots</vt:lpstr>
      <vt:lpstr>Mascots (The Dragon)</vt:lpstr>
      <vt:lpstr>Mascots (The Dragon)</vt:lpstr>
      <vt:lpstr>Mascots (The Dragon)</vt:lpstr>
      <vt:lpstr>Version History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and Science Academy  Brand Standards</dc:title>
  <dc:creator>Justin Gehring</dc:creator>
  <cp:lastModifiedBy>Justin Gehring</cp:lastModifiedBy>
  <cp:revision>14</cp:revision>
  <dcterms:created xsi:type="dcterms:W3CDTF">2014-04-01T17:13:24Z</dcterms:created>
  <dcterms:modified xsi:type="dcterms:W3CDTF">2016-03-01T16:03:49Z</dcterms:modified>
</cp:coreProperties>
</file>